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"/>
  </p:notesMasterIdLst>
  <p:sldIdLst>
    <p:sldId id="256" r:id="rId2"/>
    <p:sldId id="260" r:id="rId3"/>
    <p:sldId id="262" r:id="rId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6"/>
    </p:embeddedFont>
    <p:embeddedFont>
      <p:font typeface="Cormorant Garamond SemiBold" panose="020B0604020202020204" charset="0"/>
      <p:regular r:id="rId7"/>
      <p:bold r:id="rId8"/>
      <p:italic r:id="rId9"/>
      <p:boldItalic r:id="rId10"/>
    </p:embeddedFont>
    <p:embeddedFont>
      <p:font typeface="Nunito Light" pitchFamily="2" charset="0"/>
      <p:regular r:id="rId11"/>
      <p:italic r:id="rId12"/>
    </p:embeddedFon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Spectral Medium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1DDB9A-0719-4756-A799-2D94C95105E8}">
  <a:tblStyle styleId="{1F1DDB9A-0719-4756-A799-2D94C9510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57037-BCEF-4C80-A750-C09577B89D6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24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c657215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c657215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850" y="1059350"/>
            <a:ext cx="5682300" cy="24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775" y="34830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20969">
            <a:off x="-2162206" y="-1170334"/>
            <a:ext cx="5220488" cy="341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9015" t="20111" r="12359" b="12760"/>
          <a:stretch/>
        </p:blipFill>
        <p:spPr>
          <a:xfrm>
            <a:off x="6506150" y="-1190606"/>
            <a:ext cx="3762074" cy="29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26456">
            <a:off x="6550432" y="2966385"/>
            <a:ext cx="3756927" cy="26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15675" t="15775"/>
          <a:stretch/>
        </p:blipFill>
        <p:spPr>
          <a:xfrm rot="2228036">
            <a:off x="-731463" y="3259736"/>
            <a:ext cx="4025528" cy="269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927450"/>
            <a:ext cx="37938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2115450"/>
            <a:ext cx="37938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 flipH="1">
            <a:off x="5631000" y="0"/>
            <a:ext cx="3513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42133">
            <a:off x="-1746636" y="139750"/>
            <a:ext cx="3270416" cy="219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27414">
            <a:off x="-1634374" y="3320272"/>
            <a:ext cx="3325999" cy="26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9446">
            <a:off x="-772914" y="2932200"/>
            <a:ext cx="2976028" cy="31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85100">
            <a:off x="6464699" y="-1057365"/>
            <a:ext cx="4866004" cy="34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807" y="3647675"/>
            <a:ext cx="2420265" cy="2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7">
            <a:off x="7856224" y="3174842"/>
            <a:ext cx="1546747" cy="29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6935">
            <a:off x="576847" y="3595463"/>
            <a:ext cx="2136486" cy="30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99260">
            <a:off x="154486" y="-968873"/>
            <a:ext cx="2567680" cy="300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68884">
            <a:off x="7550838" y="2694676"/>
            <a:ext cx="2619321" cy="24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679008" y="-984424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804275" y="2432550"/>
            <a:ext cx="2511300" cy="8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2"/>
          </p:nvPr>
        </p:nvSpPr>
        <p:spPr>
          <a:xfrm>
            <a:off x="804275" y="3232975"/>
            <a:ext cx="25113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3"/>
          </p:nvPr>
        </p:nvSpPr>
        <p:spPr>
          <a:xfrm>
            <a:off x="3315576" y="3232975"/>
            <a:ext cx="25113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4"/>
          </p:nvPr>
        </p:nvSpPr>
        <p:spPr>
          <a:xfrm>
            <a:off x="5826875" y="3229375"/>
            <a:ext cx="25113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5"/>
          </p:nvPr>
        </p:nvSpPr>
        <p:spPr>
          <a:xfrm>
            <a:off x="3315576" y="2432550"/>
            <a:ext cx="2511300" cy="80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6"/>
          </p:nvPr>
        </p:nvSpPr>
        <p:spPr>
          <a:xfrm>
            <a:off x="5826875" y="2429250"/>
            <a:ext cx="2511300" cy="80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298">
            <a:off x="-1658652" y="2618690"/>
            <a:ext cx="2721528" cy="256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41918">
            <a:off x="-539882" y="3549483"/>
            <a:ext cx="1905824" cy="27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44981">
            <a:off x="7780805" y="771350"/>
            <a:ext cx="3692093" cy="311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2428">
            <a:off x="7484775" y="1428750"/>
            <a:ext cx="27831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325" y="3249925"/>
            <a:ext cx="2505674" cy="23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04052">
            <a:off x="-766435" y="-1644302"/>
            <a:ext cx="3437069" cy="361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81150" y="3535674"/>
            <a:ext cx="5130501" cy="3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47432">
            <a:off x="6654502" y="-1638298"/>
            <a:ext cx="4832645" cy="407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1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5100" r="-5100"/>
          <a:stretch/>
        </p:blipFill>
        <p:spPr>
          <a:xfrm>
            <a:off x="8100724" y="-730625"/>
            <a:ext cx="2028225" cy="32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1730850" y="1059350"/>
            <a:ext cx="5682300" cy="24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12529"/>
                </a:solidFill>
              </a:rPr>
              <a:t>SWS-3009</a:t>
            </a:r>
            <a:br>
              <a:rPr lang="en-US" dirty="0">
                <a:solidFill>
                  <a:srgbClr val="212529"/>
                </a:solidFill>
              </a:rPr>
            </a:br>
            <a:r>
              <a:rPr lang="en-US" dirty="0">
                <a:solidFill>
                  <a:srgbClr val="212529"/>
                </a:solidFill>
              </a:rPr>
              <a:t>Cluster3-3</a:t>
            </a:r>
            <a:br>
              <a:rPr lang="en-US" dirty="0">
                <a:solidFill>
                  <a:srgbClr val="212529"/>
                </a:solidFill>
              </a:rPr>
            </a:br>
            <a:r>
              <a:rPr lang="en-US" dirty="0">
                <a:solidFill>
                  <a:srgbClr val="212529"/>
                </a:solidFill>
              </a:rPr>
              <a:t>Lovely Sparky</a:t>
            </a:r>
            <a:endParaRPr lang="en-US"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730775" y="34830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12529"/>
                </a:solidFill>
              </a:rPr>
              <a:t>BY </a:t>
            </a:r>
            <a:r>
              <a:rPr lang="en-US" altLang="zh-CN" dirty="0">
                <a:solidFill>
                  <a:srgbClr val="212529"/>
                </a:solidFill>
              </a:rPr>
              <a:t>group </a:t>
            </a:r>
            <a:r>
              <a:rPr lang="en-SG" dirty="0">
                <a:solidFill>
                  <a:srgbClr val="212529"/>
                </a:solidFill>
              </a:rPr>
              <a:t>“</a:t>
            </a:r>
            <a:r>
              <a:rPr lang="en-US" dirty="0">
                <a:solidFill>
                  <a:srgbClr val="212529"/>
                </a:solidFill>
              </a:rPr>
              <a:t>overfitting loop”</a:t>
            </a:r>
          </a:p>
          <a:p>
            <a:pPr marL="0" indent="0"/>
            <a:r>
              <a:rPr lang="en-SG" sz="1050" dirty="0">
                <a:solidFill>
                  <a:srgbClr val="212529"/>
                </a:solidFill>
              </a:rPr>
              <a:t>LUO HAOYU</a:t>
            </a:r>
          </a:p>
          <a:p>
            <a:pPr marL="0" indent="0"/>
            <a:r>
              <a:rPr lang="en-SG" sz="1050" dirty="0">
                <a:solidFill>
                  <a:srgbClr val="212529"/>
                </a:solidFill>
              </a:rPr>
              <a:t>LIN HANQI</a:t>
            </a:r>
          </a:p>
          <a:p>
            <a:pPr marL="0" indent="0"/>
            <a:r>
              <a:rPr lang="en-SG" sz="1050" dirty="0">
                <a:solidFill>
                  <a:srgbClr val="212529"/>
                </a:solidFill>
              </a:rPr>
              <a:t>SUN YIQING </a:t>
            </a:r>
          </a:p>
          <a:p>
            <a:pPr marL="0" indent="0"/>
            <a:r>
              <a:rPr lang="en-SG" sz="1050" dirty="0">
                <a:solidFill>
                  <a:srgbClr val="212529"/>
                </a:solidFill>
              </a:rPr>
              <a:t>HE YUXIN </a:t>
            </a:r>
          </a:p>
          <a:p>
            <a:pPr marL="0" indent="0"/>
            <a:r>
              <a:rPr lang="en-SG" sz="1050" dirty="0">
                <a:solidFill>
                  <a:srgbClr val="212529"/>
                </a:solidFill>
              </a:rPr>
              <a:t>ZHANG CHENYU</a:t>
            </a:r>
            <a:endParaRPr sz="1200" dirty="0">
              <a:solidFill>
                <a:srgbClr val="212529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l="789" t="3420" r="-789" b="-3420"/>
          <a:stretch/>
        </p:blipFill>
        <p:spPr>
          <a:xfrm rot="-4446265">
            <a:off x="4412220" y="-1879201"/>
            <a:ext cx="3293485" cy="26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23549">
            <a:off x="5577601" y="4034312"/>
            <a:ext cx="2408919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4280">
            <a:off x="-1238861" y="3462802"/>
            <a:ext cx="3373792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48585">
            <a:off x="143481" y="4022449"/>
            <a:ext cx="1387482" cy="21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719999" y="927450"/>
            <a:ext cx="4384015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OUR ROBOT CAN DO</a:t>
            </a:r>
            <a:endParaRPr dirty="0"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720000" y="2115450"/>
            <a:ext cx="38520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robot is a puppy, his name is sparky, his prototype comes from the Disney animation movie Frankenweenie, it can :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Understand you gestures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SG" dirty="0"/>
              <a:t>Find a ball and pick it back</a:t>
            </a:r>
            <a:endParaRPr dirty="0"/>
          </a:p>
          <a:p>
            <a:pPr lvl="0"/>
            <a:r>
              <a:rPr lang="en-US" dirty="0"/>
              <a:t>Walk around and sing songs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Although he has just been revived by electric shock and his movements are clumsy, he will try his best to complete the tasks assigned to him by his partners.</a:t>
            </a:r>
          </a:p>
        </p:txBody>
      </p:sp>
      <p:pic>
        <p:nvPicPr>
          <p:cNvPr id="241" name="Google Shape;24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375" r="3375"/>
          <a:stretch/>
        </p:blipFill>
        <p:spPr>
          <a:xfrm flipH="1">
            <a:off x="5631000" y="0"/>
            <a:ext cx="3513000" cy="5143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60BA37-569F-A152-BB01-DFB8C270F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000" y="0"/>
            <a:ext cx="3503543" cy="5143500"/>
          </a:xfrm>
          <a:prstGeom prst="rect">
            <a:avLst/>
          </a:prstGeom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6">
            <a:alphaModFix/>
          </a:blip>
          <a:srcRect l="6559" r="6559"/>
          <a:stretch/>
        </p:blipFill>
        <p:spPr>
          <a:xfrm>
            <a:off x="3256817" y="3706798"/>
            <a:ext cx="2490173" cy="24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subTitle" idx="1"/>
          </p:nvPr>
        </p:nvSpPr>
        <p:spPr>
          <a:xfrm>
            <a:off x="804275" y="2432550"/>
            <a:ext cx="2511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BALL DETECT</a:t>
            </a:r>
            <a:endParaRPr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5"/>
          </p:nvPr>
        </p:nvSpPr>
        <p:spPr>
          <a:xfrm>
            <a:off x="3315576" y="2432550"/>
            <a:ext cx="2511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GESTURE RECOGNIZE</a:t>
            </a:r>
            <a:endParaRPr dirty="0"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6"/>
          </p:nvPr>
        </p:nvSpPr>
        <p:spPr>
          <a:xfrm>
            <a:off x="5826875" y="2429250"/>
            <a:ext cx="25113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HUMAN DETECT</a:t>
            </a:r>
            <a:endParaRPr dirty="0"/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</a:t>
            </a:r>
            <a:r>
              <a:rPr lang="en-US" altLang="zh-CN" dirty="0"/>
              <a:t>ROBLEM WE SOLVED</a:t>
            </a:r>
            <a:endParaRPr dirty="0"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2"/>
          </p:nvPr>
        </p:nvSpPr>
        <p:spPr>
          <a:xfrm>
            <a:off x="804275" y="3232975"/>
            <a:ext cx="25113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3315576" y="3232975"/>
            <a:ext cx="2511300" cy="9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4"/>
          </p:nvPr>
        </p:nvSpPr>
        <p:spPr>
          <a:xfrm>
            <a:off x="5826875" y="3229375"/>
            <a:ext cx="25113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1849406" y="1914119"/>
            <a:ext cx="421054" cy="401971"/>
            <a:chOff x="1299146" y="3806507"/>
            <a:chExt cx="367990" cy="351312"/>
          </a:xfrm>
        </p:grpSpPr>
        <p:sp>
          <p:nvSpPr>
            <p:cNvPr id="280" name="Google Shape;280;p34"/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4389322" y="1911738"/>
            <a:ext cx="406305" cy="406742"/>
            <a:chOff x="3539102" y="2427549"/>
            <a:chExt cx="355099" cy="355481"/>
          </a:xfrm>
        </p:grpSpPr>
        <p:sp>
          <p:nvSpPr>
            <p:cNvPr id="283" name="Google Shape;283;p34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6914501" y="1914313"/>
            <a:ext cx="336056" cy="406622"/>
            <a:chOff x="4019984" y="3805393"/>
            <a:chExt cx="293704" cy="353954"/>
          </a:xfrm>
        </p:grpSpPr>
        <p:sp>
          <p:nvSpPr>
            <p:cNvPr id="286" name="Google Shape;286;p34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otanical and Floral Design Agency by Slidesgo">
  <a:themeElements>
    <a:clrScheme name="Simple Light">
      <a:dk1>
        <a:srgbClr val="191919"/>
      </a:dk1>
      <a:lt1>
        <a:srgbClr val="FAFAFA"/>
      </a:lt1>
      <a:dk2>
        <a:srgbClr val="FFC9D5"/>
      </a:dk2>
      <a:lt2>
        <a:srgbClr val="EED666"/>
      </a:lt2>
      <a:accent1>
        <a:srgbClr val="BE696C"/>
      </a:accent1>
      <a:accent2>
        <a:srgbClr val="AFBB7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On-screen Show (16:9)</PresentationFormat>
  <Paragraphs>17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Raleway</vt:lpstr>
      <vt:lpstr>Bebas Neue</vt:lpstr>
      <vt:lpstr>Nunito Light</vt:lpstr>
      <vt:lpstr>Arial</vt:lpstr>
      <vt:lpstr>Spectral Medium</vt:lpstr>
      <vt:lpstr>Cormorant Garamond SemiBold</vt:lpstr>
      <vt:lpstr>Botanical and Floral Design Agency by Slidesgo</vt:lpstr>
      <vt:lpstr>SWS-3009 Cluster3-3 Lovely Sparky</vt:lpstr>
      <vt:lpstr>WHAT OUR ROBOT CAN DO</vt:lpstr>
      <vt:lpstr>PROBLEM WE SOLVED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SWS-3009 Cluster3-3 Lovely Sparky</dc:title>
  <cp:lastModifiedBy>皓予 罗</cp:lastModifiedBy>
  <cp:revision>2</cp:revision>
  <dcterms:modified xsi:type="dcterms:W3CDTF">2023-07-21T19:02:50Z</dcterms:modified>
</cp:coreProperties>
</file>